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10058400" cx="7772400"/>
  <p:notesSz cx="7102475" cy="9388475"/>
  <p:embeddedFontLst>
    <p:embeddedFont>
      <p:font typeface="Overlock"/>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 uri="GoogleSlidesCustomDataVersion2">
      <go:slidesCustomData xmlns:go="http://customooxmlschemas.google.com/" r:id="rId12" roundtripDataSignature="AMtx7mgSoYlnAQfAt2CfxQGBZAIYEMxP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Overlock-boldItalic.fntdata"/><Relationship Id="rId10" Type="http://schemas.openxmlformats.org/officeDocument/2006/relationships/font" Target="fonts/Overlock-italic.fntdata"/><Relationship Id="rId12" Type="http://customschemas.google.com/relationships/presentationmetadata" Target="metadata"/><Relationship Id="rId9" Type="http://schemas.openxmlformats.org/officeDocument/2006/relationships/font" Target="fonts/Overlo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Overlock-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10225" y="4459525"/>
            <a:ext cx="5681975" cy="422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710225" y="4459525"/>
            <a:ext cx="5681975" cy="42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710225" y="4459525"/>
            <a:ext cx="5681975" cy="42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582930" y="3124624"/>
            <a:ext cx="6606540" cy="21560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4"/>
          <p:cNvSpPr txBox="1"/>
          <p:nvPr>
            <p:ph idx="1" type="subTitle"/>
          </p:nvPr>
        </p:nvSpPr>
        <p:spPr>
          <a:xfrm>
            <a:off x="1165860" y="5699760"/>
            <a:ext cx="5440680" cy="257048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4"/>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13"/>
          <p:cNvSpPr txBox="1"/>
          <p:nvPr>
            <p:ph idx="1" type="body"/>
          </p:nvPr>
        </p:nvSpPr>
        <p:spPr>
          <a:xfrm rot="5400000">
            <a:off x="566738" y="2168525"/>
            <a:ext cx="6638925" cy="6994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3"/>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760373" y="6142051"/>
            <a:ext cx="12586970" cy="14856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4"/>
          <p:cNvSpPr txBox="1"/>
          <p:nvPr>
            <p:ph idx="1" type="body"/>
          </p:nvPr>
        </p:nvSpPr>
        <p:spPr>
          <a:xfrm rot="5400000">
            <a:off x="-3797815" y="4719810"/>
            <a:ext cx="12586970" cy="4330144"/>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4"/>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5"/>
          <p:cNvSpPr txBox="1"/>
          <p:nvPr>
            <p:ph idx="1" type="body"/>
          </p:nvPr>
        </p:nvSpPr>
        <p:spPr>
          <a:xfrm>
            <a:off x="388938" y="2346325"/>
            <a:ext cx="6994525" cy="66389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5"/>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613966" y="6463454"/>
            <a:ext cx="6606540" cy="199771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6"/>
          <p:cNvSpPr txBox="1"/>
          <p:nvPr>
            <p:ph idx="1" type="body"/>
          </p:nvPr>
        </p:nvSpPr>
        <p:spPr>
          <a:xfrm>
            <a:off x="613966" y="4263180"/>
            <a:ext cx="6606540" cy="2200274"/>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6"/>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7"/>
          <p:cNvSpPr txBox="1"/>
          <p:nvPr>
            <p:ph idx="1" type="body"/>
          </p:nvPr>
        </p:nvSpPr>
        <p:spPr>
          <a:xfrm>
            <a:off x="330597" y="3441277"/>
            <a:ext cx="2907903" cy="973709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7"/>
          <p:cNvSpPr txBox="1"/>
          <p:nvPr>
            <p:ph idx="2" type="body"/>
          </p:nvPr>
        </p:nvSpPr>
        <p:spPr>
          <a:xfrm>
            <a:off x="3368040" y="3441277"/>
            <a:ext cx="2907904" cy="973709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7"/>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388620" y="402802"/>
            <a:ext cx="6995160" cy="1676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8"/>
          <p:cNvSpPr txBox="1"/>
          <p:nvPr>
            <p:ph idx="1" type="body"/>
          </p:nvPr>
        </p:nvSpPr>
        <p:spPr>
          <a:xfrm>
            <a:off x="388620" y="2251499"/>
            <a:ext cx="3434160" cy="938318"/>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8"/>
          <p:cNvSpPr txBox="1"/>
          <p:nvPr>
            <p:ph idx="2" type="body"/>
          </p:nvPr>
        </p:nvSpPr>
        <p:spPr>
          <a:xfrm>
            <a:off x="388620" y="3189817"/>
            <a:ext cx="3434160" cy="5795222"/>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8"/>
          <p:cNvSpPr txBox="1"/>
          <p:nvPr>
            <p:ph idx="3" type="body"/>
          </p:nvPr>
        </p:nvSpPr>
        <p:spPr>
          <a:xfrm>
            <a:off x="3948272" y="2251499"/>
            <a:ext cx="3435509" cy="938318"/>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8"/>
          <p:cNvSpPr txBox="1"/>
          <p:nvPr>
            <p:ph idx="4" type="body"/>
          </p:nvPr>
        </p:nvSpPr>
        <p:spPr>
          <a:xfrm>
            <a:off x="3948272" y="3189817"/>
            <a:ext cx="3435509" cy="5795222"/>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8"/>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8"/>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9"/>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388620" y="400473"/>
            <a:ext cx="2557066" cy="17043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 name="Google Shape;56;p11"/>
          <p:cNvSpPr txBox="1"/>
          <p:nvPr>
            <p:ph idx="1" type="body"/>
          </p:nvPr>
        </p:nvSpPr>
        <p:spPr>
          <a:xfrm>
            <a:off x="3038792" y="400474"/>
            <a:ext cx="4344988" cy="8584566"/>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1"/>
          <p:cNvSpPr txBox="1"/>
          <p:nvPr>
            <p:ph idx="2" type="body"/>
          </p:nvPr>
        </p:nvSpPr>
        <p:spPr>
          <a:xfrm>
            <a:off x="388620" y="2104814"/>
            <a:ext cx="2557066" cy="6880226"/>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1"/>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1523445" y="7040880"/>
            <a:ext cx="4663440" cy="83121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12"/>
          <p:cNvSpPr/>
          <p:nvPr>
            <p:ph idx="2" type="pic"/>
          </p:nvPr>
        </p:nvSpPr>
        <p:spPr>
          <a:xfrm>
            <a:off x="1523445" y="898737"/>
            <a:ext cx="4663440" cy="6035040"/>
          </a:xfrm>
          <a:prstGeom prst="rect">
            <a:avLst/>
          </a:prstGeom>
          <a:noFill/>
          <a:ln>
            <a:noFill/>
          </a:ln>
        </p:spPr>
      </p:sp>
      <p:sp>
        <p:nvSpPr>
          <p:cNvPr id="64" name="Google Shape;64;p12"/>
          <p:cNvSpPr txBox="1"/>
          <p:nvPr>
            <p:ph idx="1" type="body"/>
          </p:nvPr>
        </p:nvSpPr>
        <p:spPr>
          <a:xfrm>
            <a:off x="1523445" y="7872096"/>
            <a:ext cx="4663440" cy="1180464"/>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2"/>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3"/>
          <p:cNvSpPr txBox="1"/>
          <p:nvPr>
            <p:ph idx="1" type="body"/>
          </p:nvPr>
        </p:nvSpPr>
        <p:spPr>
          <a:xfrm>
            <a:off x="388938" y="2346325"/>
            <a:ext cx="6994525" cy="6638925"/>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3"/>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3"/>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mailto:lisbgarcia@paps.net" TargetMode="External"/><Relationship Id="rId9" Type="http://schemas.openxmlformats.org/officeDocument/2006/relationships/image" Target="../media/image5.png"/><Relationship Id="rId5" Type="http://schemas.openxmlformats.org/officeDocument/2006/relationships/hyperlink" Target="mailto:etelcasal@paps.net" TargetMode="External"/><Relationship Id="rId6" Type="http://schemas.openxmlformats.org/officeDocument/2006/relationships/hyperlink" Target="mailto:stacdasilva@paps.net" TargetMode="External"/><Relationship Id="rId7" Type="http://schemas.openxmlformats.org/officeDocument/2006/relationships/hyperlink" Target="mailto:marlhernandez@paps.net" TargetMode="External"/><Relationship Id="rId8"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stacdasilva@paps.net" TargetMode="External"/><Relationship Id="rId4" Type="http://schemas.openxmlformats.org/officeDocument/2006/relationships/hyperlink" Target="mailto:marlhernandez@paps.net" TargetMode="External"/><Relationship Id="rId5" Type="http://schemas.openxmlformats.org/officeDocument/2006/relationships/hyperlink" Target="mailto:lisbgarcia@paps.net" TargetMode="External"/><Relationship Id="rId6" Type="http://schemas.openxmlformats.org/officeDocument/2006/relationships/hyperlink" Target="mailto:etelcasal@paps.net" TargetMode="External"/><Relationship Id="rId7" Type="http://schemas.openxmlformats.org/officeDocument/2006/relationships/image" Target="../media/image3.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nvSpPr>
        <p:spPr>
          <a:xfrm>
            <a:off x="419100" y="1838325"/>
            <a:ext cx="7048500" cy="13239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600"/>
              <a:buFont typeface="Times New Roman"/>
              <a:buNone/>
            </a:pPr>
            <a:r>
              <a:rPr b="1" i="0" lang="en-US" sz="1600" u="sng" cap="none" strike="noStrike">
                <a:solidFill>
                  <a:srgbClr val="FF0000"/>
                </a:solidFill>
                <a:latin typeface="Arial"/>
                <a:ea typeface="Arial"/>
                <a:cs typeface="Arial"/>
                <a:sym typeface="Arial"/>
              </a:rPr>
              <a:t>Maneras de comunicarse con nosotras:</a:t>
            </a:r>
            <a:endParaRPr/>
          </a:p>
          <a:p>
            <a:pPr indent="0" lvl="0" marL="0" marR="0" rtl="0" algn="l">
              <a:spcBef>
                <a:spcPts val="0"/>
              </a:spcBef>
              <a:spcAft>
                <a:spcPts val="0"/>
              </a:spcAft>
              <a:buClr>
                <a:schemeClr val="dk1"/>
              </a:buClr>
              <a:buSzPts val="1600"/>
              <a:buFont typeface="Times New Roman"/>
              <a:buNone/>
            </a:pPr>
            <a:r>
              <a:rPr b="1" i="0" lang="en-US" sz="1600" u="sng" cap="none" strike="noStrike">
                <a:solidFill>
                  <a:schemeClr val="dk1"/>
                </a:solidFill>
                <a:latin typeface="Arial"/>
                <a:ea typeface="Arial"/>
                <a:cs typeface="Arial"/>
                <a:sym typeface="Arial"/>
              </a:rPr>
              <a:t>Maestra Dual Español: </a:t>
            </a:r>
            <a:r>
              <a:rPr b="0" i="0" lang="en-US" sz="1600" u="none" cap="none" strike="noStrike">
                <a:solidFill>
                  <a:schemeClr val="dk1"/>
                </a:solidFill>
                <a:latin typeface="Arial"/>
                <a:ea typeface="Arial"/>
                <a:cs typeface="Arial"/>
                <a:sym typeface="Arial"/>
              </a:rPr>
              <a:t>Sra. Lis &amp; Sra. Julia</a:t>
            </a:r>
            <a:endParaRPr/>
          </a:p>
          <a:p>
            <a:pPr indent="0" lvl="0" marL="0" marR="0" rtl="0" algn="l">
              <a:spcBef>
                <a:spcPts val="0"/>
              </a:spcBef>
              <a:spcAft>
                <a:spcPts val="0"/>
              </a:spcAft>
              <a:buClr>
                <a:schemeClr val="dk1"/>
              </a:buClr>
              <a:buSzPts val="1600"/>
              <a:buFont typeface="Times New Roman"/>
              <a:buNone/>
            </a:pPr>
            <a:r>
              <a:rPr b="1" i="0" lang="en-US" sz="1600" u="sng" cap="none" strike="noStrike">
                <a:solidFill>
                  <a:schemeClr val="dk1"/>
                </a:solidFill>
                <a:latin typeface="Arial"/>
                <a:ea typeface="Arial"/>
                <a:cs typeface="Arial"/>
                <a:sym typeface="Arial"/>
              </a:rPr>
              <a:t>Maestras Dual Ingles: </a:t>
            </a:r>
            <a:r>
              <a:rPr b="0" i="0" lang="en-US" sz="1600" u="none" cap="none" strike="noStrike">
                <a:solidFill>
                  <a:schemeClr val="dk1"/>
                </a:solidFill>
                <a:latin typeface="Arial"/>
                <a:ea typeface="Arial"/>
                <a:cs typeface="Arial"/>
                <a:sym typeface="Arial"/>
              </a:rPr>
              <a:t>Mrs. Stacie &amp; Mrs. Marlene</a:t>
            </a:r>
            <a:endParaRPr/>
          </a:p>
          <a:p>
            <a:pPr indent="0" lvl="0" marL="0" marR="0" rtl="0" algn="l">
              <a:spcBef>
                <a:spcPts val="0"/>
              </a:spcBef>
              <a:spcAft>
                <a:spcPts val="0"/>
              </a:spcAft>
              <a:buClr>
                <a:schemeClr val="dk1"/>
              </a:buClr>
              <a:buSzPts val="1600"/>
              <a:buFont typeface="Times New Roman"/>
              <a:buNone/>
            </a:pPr>
            <a:r>
              <a:rPr b="1" i="0" lang="en-US" sz="1600" u="sng" cap="none" strike="noStrike">
                <a:solidFill>
                  <a:schemeClr val="dk1"/>
                </a:solidFill>
                <a:latin typeface="Arial"/>
                <a:ea typeface="Arial"/>
                <a:cs typeface="Arial"/>
                <a:sym typeface="Arial"/>
              </a:rPr>
              <a:t>Correo Electronico</a:t>
            </a:r>
            <a:r>
              <a:rPr b="0" i="0" lang="en-US" sz="1600" u="none" cap="none" strike="noStrike">
                <a:solidFill>
                  <a:schemeClr val="dk1"/>
                </a:solidFill>
                <a:latin typeface="Arial"/>
                <a:ea typeface="Arial"/>
                <a:cs typeface="Arial"/>
                <a:sym typeface="Arial"/>
              </a:rPr>
              <a:t>: </a:t>
            </a:r>
            <a:r>
              <a:rPr b="0" i="0" lang="en-US" sz="1600" u="sng" cap="none" strike="noStrike">
                <a:solidFill>
                  <a:schemeClr val="dk1"/>
                </a:solidFill>
                <a:latin typeface="Arial"/>
                <a:ea typeface="Arial"/>
                <a:cs typeface="Arial"/>
                <a:sym typeface="Arial"/>
                <a:hlinkClick r:id="rId4">
                  <a:extLst>
                    <a:ext uri="{A12FA001-AC4F-418D-AE19-62706E023703}">
                      <ahyp:hlinkClr val="tx"/>
                    </a:ext>
                  </a:extLst>
                </a:hlinkClick>
              </a:rPr>
              <a:t>lisbgarcia@paps.net</a:t>
            </a:r>
            <a:r>
              <a:rPr b="0" i="0" lang="en-US" sz="1600" u="none" cap="none" strike="noStrike">
                <a:solidFill>
                  <a:schemeClr val="dk1"/>
                </a:solidFill>
                <a:latin typeface="Arial"/>
                <a:ea typeface="Arial"/>
                <a:cs typeface="Arial"/>
                <a:sym typeface="Arial"/>
              </a:rPr>
              <a:t>, </a:t>
            </a:r>
            <a:r>
              <a:rPr b="0" i="0" lang="en-US" sz="1600" u="sng" cap="none" strike="noStrike">
                <a:solidFill>
                  <a:schemeClr val="dk1"/>
                </a:solidFill>
                <a:latin typeface="Arial"/>
                <a:ea typeface="Arial"/>
                <a:cs typeface="Arial"/>
                <a:sym typeface="Arial"/>
                <a:hlinkClick r:id="rId5">
                  <a:extLst>
                    <a:ext uri="{A12FA001-AC4F-418D-AE19-62706E023703}">
                      <ahyp:hlinkClr val="tx"/>
                    </a:ext>
                  </a:extLst>
                </a:hlinkClick>
              </a:rPr>
              <a:t>etelcasal@paps.net</a:t>
            </a:r>
            <a:r>
              <a:rPr b="0" i="0" lang="en-US" sz="1600" u="none" cap="none" strike="noStrike">
                <a:solidFill>
                  <a:schemeClr val="dk1"/>
                </a:solidFill>
                <a:latin typeface="Arial"/>
                <a:ea typeface="Arial"/>
                <a:cs typeface="Arial"/>
                <a:sym typeface="Arial"/>
              </a:rPr>
              <a:t>, </a:t>
            </a:r>
            <a:r>
              <a:rPr b="0" i="0" lang="en-US" sz="1600" u="sng" cap="none" strike="noStrike">
                <a:solidFill>
                  <a:schemeClr val="dk1"/>
                </a:solidFill>
                <a:latin typeface="Arial"/>
                <a:ea typeface="Arial"/>
                <a:cs typeface="Arial"/>
                <a:sym typeface="Arial"/>
                <a:hlinkClick r:id="rId6">
                  <a:extLst>
                    <a:ext uri="{A12FA001-AC4F-418D-AE19-62706E023703}">
                      <ahyp:hlinkClr val="tx"/>
                    </a:ext>
                  </a:extLst>
                </a:hlinkClick>
              </a:rPr>
              <a:t>stacdasilva@paps.net</a:t>
            </a:r>
            <a:r>
              <a:rPr b="0" i="0" lang="en-US" sz="1600" u="none" cap="none" strike="noStrike">
                <a:solidFill>
                  <a:schemeClr val="dk1"/>
                </a:solidFill>
                <a:latin typeface="Arial"/>
                <a:ea typeface="Arial"/>
                <a:cs typeface="Arial"/>
                <a:sym typeface="Arial"/>
              </a:rPr>
              <a:t>, </a:t>
            </a:r>
            <a:r>
              <a:rPr b="0" i="0" lang="en-US" sz="1600" u="sng" cap="none" strike="noStrike">
                <a:solidFill>
                  <a:schemeClr val="dk1"/>
                </a:solidFill>
                <a:latin typeface="Arial"/>
                <a:ea typeface="Arial"/>
                <a:cs typeface="Arial"/>
                <a:sym typeface="Arial"/>
                <a:hlinkClick r:id="rId7">
                  <a:extLst>
                    <a:ext uri="{A12FA001-AC4F-418D-AE19-62706E023703}">
                      <ahyp:hlinkClr val="tx"/>
                    </a:ext>
                  </a:extLst>
                </a:hlinkClick>
              </a:rPr>
              <a:t>marlhernandez@paps.net</a:t>
            </a:r>
            <a:r>
              <a:rPr b="0" i="0" lang="en-US" sz="1600" u="none" cap="none" strike="noStrike">
                <a:solidFill>
                  <a:schemeClr val="dk1"/>
                </a:solidFill>
                <a:latin typeface="Arial"/>
                <a:ea typeface="Arial"/>
                <a:cs typeface="Arial"/>
                <a:sym typeface="Arial"/>
              </a:rPr>
              <a:t> </a:t>
            </a:r>
            <a:endParaRPr/>
          </a:p>
        </p:txBody>
      </p:sp>
      <p:sp>
        <p:nvSpPr>
          <p:cNvPr id="85" name="Google Shape;85;p1"/>
          <p:cNvSpPr/>
          <p:nvPr/>
        </p:nvSpPr>
        <p:spPr>
          <a:xfrm>
            <a:off x="381000" y="1905000"/>
            <a:ext cx="7010400" cy="12192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 name="Google Shape;86;p1"/>
          <p:cNvSpPr/>
          <p:nvPr/>
        </p:nvSpPr>
        <p:spPr>
          <a:xfrm>
            <a:off x="381000" y="3124200"/>
            <a:ext cx="3581400" cy="33528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7" name="Google Shape;87;p1"/>
          <p:cNvSpPr/>
          <p:nvPr/>
        </p:nvSpPr>
        <p:spPr>
          <a:xfrm>
            <a:off x="3962400" y="3124200"/>
            <a:ext cx="3581400" cy="33528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8" name="Google Shape;88;p1"/>
          <p:cNvSpPr/>
          <p:nvPr/>
        </p:nvSpPr>
        <p:spPr>
          <a:xfrm>
            <a:off x="381000" y="6629400"/>
            <a:ext cx="3581400" cy="14478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1"/>
          <p:cNvSpPr txBox="1"/>
          <p:nvPr/>
        </p:nvSpPr>
        <p:spPr>
          <a:xfrm>
            <a:off x="457200" y="6689725"/>
            <a:ext cx="35052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800"/>
              <a:buFont typeface="Arial"/>
              <a:buNone/>
            </a:pPr>
            <a:r>
              <a:rPr b="1" i="0" lang="en-US" sz="1800" u="sng" cap="none" strike="noStrike">
                <a:solidFill>
                  <a:srgbClr val="FF0000"/>
                </a:solidFill>
                <a:latin typeface="Comic Sans MS"/>
                <a:ea typeface="Comic Sans MS"/>
                <a:cs typeface="Comic Sans MS"/>
                <a:sym typeface="Comic Sans MS"/>
              </a:rPr>
              <a:t>Viendo </a:t>
            </a:r>
            <a:r>
              <a:rPr b="1" lang="en-US" sz="1800" u="sng">
                <a:solidFill>
                  <a:srgbClr val="FF0000"/>
                </a:solidFill>
                <a:latin typeface="Comic Sans MS"/>
                <a:ea typeface="Comic Sans MS"/>
                <a:cs typeface="Comic Sans MS"/>
                <a:sym typeface="Comic Sans MS"/>
              </a:rPr>
              <a:t>Hacia</a:t>
            </a:r>
            <a:r>
              <a:rPr b="1" i="0" lang="en-US" sz="1800" u="sng" cap="none" strike="noStrike">
                <a:solidFill>
                  <a:srgbClr val="FF0000"/>
                </a:solidFill>
                <a:latin typeface="Comic Sans MS"/>
                <a:ea typeface="Comic Sans MS"/>
                <a:cs typeface="Comic Sans MS"/>
                <a:sym typeface="Comic Sans MS"/>
              </a:rPr>
              <a:t> Adelante</a:t>
            </a:r>
            <a:endParaRPr/>
          </a:p>
        </p:txBody>
      </p:sp>
      <p:sp>
        <p:nvSpPr>
          <p:cNvPr id="90" name="Google Shape;90;p1"/>
          <p:cNvSpPr/>
          <p:nvPr/>
        </p:nvSpPr>
        <p:spPr>
          <a:xfrm>
            <a:off x="3962400" y="6629400"/>
            <a:ext cx="3581400" cy="14478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1" name="Google Shape;91;p1"/>
          <p:cNvSpPr txBox="1"/>
          <p:nvPr/>
        </p:nvSpPr>
        <p:spPr>
          <a:xfrm>
            <a:off x="4025900" y="6586538"/>
            <a:ext cx="3505200" cy="1523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800"/>
              <a:buFont typeface="Arial"/>
              <a:buNone/>
            </a:pPr>
            <a:r>
              <a:rPr b="1" i="0" lang="en-US" sz="1800" u="sng" cap="none" strike="noStrike">
                <a:solidFill>
                  <a:srgbClr val="FF0000"/>
                </a:solidFill>
                <a:latin typeface="Comic Sans MS"/>
                <a:ea typeface="Comic Sans MS"/>
                <a:cs typeface="Comic Sans MS"/>
                <a:sym typeface="Comic Sans MS"/>
              </a:rPr>
              <a:t>Feliz Cumpleaños</a:t>
            </a:r>
            <a:endParaRPr/>
          </a:p>
          <a:p>
            <a:pPr indent="0" lvl="0" marL="0" marR="0" rtl="0" algn="l">
              <a:spcBef>
                <a:spcPts val="0"/>
              </a:spcBef>
              <a:spcAft>
                <a:spcPts val="0"/>
              </a:spcAft>
              <a:buClr>
                <a:schemeClr val="dk1"/>
              </a:buClr>
              <a:buSzPts val="1600"/>
              <a:buFont typeface="Arial"/>
              <a:buNone/>
            </a:pPr>
            <a:r>
              <a:rPr b="1" lang="en-US" sz="1500">
                <a:solidFill>
                  <a:schemeClr val="dk1"/>
                </a:solidFill>
                <a:latin typeface="Comic Sans MS"/>
                <a:ea typeface="Comic Sans MS"/>
                <a:cs typeface="Comic Sans MS"/>
                <a:sym typeface="Comic Sans MS"/>
              </a:rPr>
              <a:t>Emil - 7</a:t>
            </a:r>
            <a:endParaRPr b="1" sz="1500">
              <a:solidFill>
                <a:schemeClr val="dk1"/>
              </a:solidFill>
              <a:latin typeface="Comic Sans MS"/>
              <a:ea typeface="Comic Sans MS"/>
              <a:cs typeface="Comic Sans MS"/>
              <a:sym typeface="Comic Sans MS"/>
            </a:endParaRPr>
          </a:p>
          <a:p>
            <a:pPr indent="0" lvl="0" marL="0" marR="0" rtl="0" algn="l">
              <a:spcBef>
                <a:spcPts val="0"/>
              </a:spcBef>
              <a:spcAft>
                <a:spcPts val="0"/>
              </a:spcAft>
              <a:buClr>
                <a:schemeClr val="dk1"/>
              </a:buClr>
              <a:buSzPts val="1600"/>
              <a:buFont typeface="Arial"/>
              <a:buNone/>
            </a:pPr>
            <a:r>
              <a:rPr b="1" i="0" lang="en-US" sz="1500" u="none" cap="none" strike="noStrike">
                <a:solidFill>
                  <a:schemeClr val="dk1"/>
                </a:solidFill>
                <a:latin typeface="Comic Sans MS"/>
                <a:ea typeface="Comic Sans MS"/>
                <a:cs typeface="Comic Sans MS"/>
                <a:sym typeface="Comic Sans MS"/>
              </a:rPr>
              <a:t>Sophia P.- 11</a:t>
            </a:r>
            <a:endParaRPr sz="1300"/>
          </a:p>
          <a:p>
            <a:pPr indent="0" lvl="0" marL="0" marR="0" rtl="0" algn="l">
              <a:spcBef>
                <a:spcPts val="0"/>
              </a:spcBef>
              <a:spcAft>
                <a:spcPts val="0"/>
              </a:spcAft>
              <a:buClr>
                <a:schemeClr val="dk1"/>
              </a:buClr>
              <a:buSzPts val="1600"/>
              <a:buFont typeface="Arial"/>
              <a:buNone/>
            </a:pPr>
            <a:r>
              <a:rPr b="1" i="0" lang="en-US" sz="1500" u="none" cap="none" strike="noStrike">
                <a:solidFill>
                  <a:schemeClr val="dk1"/>
                </a:solidFill>
                <a:latin typeface="Comic Sans MS"/>
                <a:ea typeface="Comic Sans MS"/>
                <a:cs typeface="Comic Sans MS"/>
                <a:sym typeface="Comic Sans MS"/>
              </a:rPr>
              <a:t>Ediel- 17</a:t>
            </a:r>
            <a:endParaRPr sz="1300"/>
          </a:p>
          <a:p>
            <a:pPr indent="0" lvl="0" marL="0" marR="0" rtl="0" algn="l">
              <a:spcBef>
                <a:spcPts val="0"/>
              </a:spcBef>
              <a:spcAft>
                <a:spcPts val="0"/>
              </a:spcAft>
              <a:buClr>
                <a:schemeClr val="dk1"/>
              </a:buClr>
              <a:buSzPts val="1600"/>
              <a:buFont typeface="Arial"/>
              <a:buNone/>
            </a:pPr>
            <a:r>
              <a:rPr b="1" i="0" lang="en-US" sz="1500" u="none" cap="none" strike="noStrike">
                <a:solidFill>
                  <a:schemeClr val="dk1"/>
                </a:solidFill>
                <a:latin typeface="Comic Sans MS"/>
                <a:ea typeface="Comic Sans MS"/>
                <a:cs typeface="Comic Sans MS"/>
                <a:sym typeface="Comic Sans MS"/>
              </a:rPr>
              <a:t>Matias -27</a:t>
            </a:r>
            <a:endParaRPr sz="1300"/>
          </a:p>
          <a:p>
            <a:pPr indent="0" lvl="0" marL="0" marR="0" rtl="0" algn="l">
              <a:spcBef>
                <a:spcPts val="0"/>
              </a:spcBef>
              <a:spcAft>
                <a:spcPts val="0"/>
              </a:spcAft>
              <a:buClr>
                <a:schemeClr val="dk1"/>
              </a:buClr>
              <a:buSzPts val="1600"/>
              <a:buFont typeface="Arial"/>
              <a:buNone/>
            </a:pPr>
            <a:r>
              <a:rPr b="1" i="0" lang="en-US" sz="1500" u="none" cap="none" strike="noStrike">
                <a:solidFill>
                  <a:schemeClr val="dk1"/>
                </a:solidFill>
                <a:latin typeface="Comic Sans MS"/>
                <a:ea typeface="Comic Sans MS"/>
                <a:cs typeface="Comic Sans MS"/>
                <a:sym typeface="Comic Sans MS"/>
              </a:rPr>
              <a:t>Sophia V. -30</a:t>
            </a:r>
            <a:endParaRPr sz="1300"/>
          </a:p>
        </p:txBody>
      </p:sp>
      <p:sp>
        <p:nvSpPr>
          <p:cNvPr id="92" name="Google Shape;92;p1"/>
          <p:cNvSpPr/>
          <p:nvPr/>
        </p:nvSpPr>
        <p:spPr>
          <a:xfrm>
            <a:off x="381000" y="8529075"/>
            <a:ext cx="7162800" cy="13716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SzPts val="1600"/>
              <a:buNone/>
            </a:pPr>
            <a:r>
              <a:rPr b="1" lang="en-US" sz="1600">
                <a:solidFill>
                  <a:schemeClr val="dk1"/>
                </a:solidFill>
                <a:latin typeface="Comic Sans MS"/>
                <a:ea typeface="Comic Sans MS"/>
                <a:cs typeface="Comic Sans MS"/>
                <a:sym typeface="Comic Sans MS"/>
              </a:rPr>
              <a:t>11/9: </a:t>
            </a:r>
            <a:r>
              <a:rPr b="1" lang="en-US" sz="1600">
                <a:solidFill>
                  <a:schemeClr val="dk1"/>
                </a:solidFill>
                <a:latin typeface="Comic Sans MS"/>
                <a:ea typeface="Comic Sans MS"/>
                <a:cs typeface="Comic Sans MS"/>
                <a:sym typeface="Comic Sans MS"/>
              </a:rPr>
              <a:t>Vístete</a:t>
            </a:r>
            <a:r>
              <a:rPr b="1" lang="en-US" sz="1600">
                <a:solidFill>
                  <a:schemeClr val="dk1"/>
                </a:solidFill>
                <a:latin typeface="Comic Sans MS"/>
                <a:ea typeface="Comic Sans MS"/>
                <a:cs typeface="Comic Sans MS"/>
                <a:sym typeface="Comic Sans MS"/>
              </a:rPr>
              <a:t> de rojo, azul, y blanco</a:t>
            </a:r>
            <a:endParaRPr b="1" sz="1600">
              <a:solidFill>
                <a:schemeClr val="dk1"/>
              </a:solidFill>
              <a:latin typeface="Comic Sans MS"/>
              <a:ea typeface="Comic Sans MS"/>
              <a:cs typeface="Comic Sans MS"/>
              <a:sym typeface="Comic Sans MS"/>
            </a:endParaRPr>
          </a:p>
          <a:p>
            <a:pPr indent="0" lvl="0" marL="0" rtl="0" algn="l">
              <a:spcBef>
                <a:spcPts val="0"/>
              </a:spcBef>
              <a:spcAft>
                <a:spcPts val="0"/>
              </a:spcAft>
              <a:buSzPts val="1600"/>
              <a:buNone/>
            </a:pPr>
            <a:r>
              <a:rPr b="1" lang="en-US" sz="1600">
                <a:solidFill>
                  <a:schemeClr val="dk1"/>
                </a:solidFill>
                <a:latin typeface="Comic Sans MS"/>
                <a:ea typeface="Comic Sans MS"/>
                <a:cs typeface="Comic Sans MS"/>
                <a:sym typeface="Comic Sans MS"/>
              </a:rPr>
              <a:t>19/9: Café con la Principal a las 9:00 am</a:t>
            </a:r>
            <a:endParaRPr b="1" sz="1600">
              <a:solidFill>
                <a:schemeClr val="dk1"/>
              </a:solidFill>
              <a:latin typeface="Comic Sans MS"/>
              <a:ea typeface="Comic Sans MS"/>
              <a:cs typeface="Comic Sans MS"/>
              <a:sym typeface="Comic Sans MS"/>
            </a:endParaRPr>
          </a:p>
          <a:p>
            <a:pPr indent="0" lvl="0" marL="0" rtl="0" algn="l">
              <a:spcBef>
                <a:spcPts val="0"/>
              </a:spcBef>
              <a:spcAft>
                <a:spcPts val="0"/>
              </a:spcAft>
              <a:buSzPts val="1600"/>
              <a:buNone/>
            </a:pPr>
            <a:r>
              <a:rPr b="1" lang="en-US" sz="1600">
                <a:solidFill>
                  <a:schemeClr val="dk1"/>
                </a:solidFill>
                <a:latin typeface="Comic Sans MS"/>
                <a:ea typeface="Comic Sans MS"/>
                <a:cs typeface="Comic Sans MS"/>
                <a:sym typeface="Comic Sans MS"/>
              </a:rPr>
              <a:t>16/9-15/10: Mes de la herencia Hispana</a:t>
            </a:r>
            <a:endParaRPr b="1" sz="16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b="1" lang="en-US" sz="1600">
                <a:solidFill>
                  <a:schemeClr val="dk1"/>
                </a:solidFill>
                <a:latin typeface="Comic Sans MS"/>
                <a:ea typeface="Comic Sans MS"/>
                <a:cs typeface="Comic Sans MS"/>
                <a:sym typeface="Comic Sans MS"/>
              </a:rPr>
              <a:t>27/9: </a:t>
            </a:r>
            <a:r>
              <a:rPr b="1" lang="en-US" sz="1600">
                <a:solidFill>
                  <a:schemeClr val="dk1"/>
                </a:solidFill>
                <a:latin typeface="Comic Sans MS"/>
                <a:ea typeface="Comic Sans MS"/>
                <a:cs typeface="Comic Sans MS"/>
                <a:sym typeface="Comic Sans MS"/>
              </a:rPr>
              <a:t>Vístete</a:t>
            </a:r>
            <a:r>
              <a:rPr b="1" lang="en-US" sz="1600">
                <a:solidFill>
                  <a:schemeClr val="dk1"/>
                </a:solidFill>
                <a:latin typeface="Comic Sans MS"/>
                <a:ea typeface="Comic Sans MS"/>
                <a:cs typeface="Comic Sans MS"/>
                <a:sym typeface="Comic Sans MS"/>
              </a:rPr>
              <a:t> con la ropa de la escuela</a:t>
            </a:r>
            <a:endParaRPr b="1" sz="16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US" sz="1800">
                <a:solidFill>
                  <a:schemeClr val="lt1"/>
                </a:solidFill>
              </a:rPr>
              <a:t>x</a:t>
            </a:r>
            <a:endParaRPr sz="1800">
              <a:solidFill>
                <a:schemeClr val="lt1"/>
              </a:solidFill>
            </a:endParaRPr>
          </a:p>
        </p:txBody>
      </p:sp>
      <p:sp>
        <p:nvSpPr>
          <p:cNvPr id="93" name="Google Shape;93;p1"/>
          <p:cNvSpPr txBox="1"/>
          <p:nvPr/>
        </p:nvSpPr>
        <p:spPr>
          <a:xfrm>
            <a:off x="457200" y="8050225"/>
            <a:ext cx="70104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800"/>
              <a:buFont typeface="Arial"/>
              <a:buNone/>
            </a:pPr>
            <a:r>
              <a:rPr b="1" i="0" lang="en-US" sz="1800" u="sng" cap="none" strike="noStrike">
                <a:solidFill>
                  <a:srgbClr val="FF0000"/>
                </a:solidFill>
                <a:latin typeface="Comic Sans MS"/>
                <a:ea typeface="Comic Sans MS"/>
                <a:cs typeface="Comic Sans MS"/>
                <a:sym typeface="Comic Sans MS"/>
              </a:rPr>
              <a:t>Fechas Importantes</a:t>
            </a:r>
            <a:endParaRPr/>
          </a:p>
        </p:txBody>
      </p:sp>
      <p:sp>
        <p:nvSpPr>
          <p:cNvPr id="94" name="Google Shape;94;p1"/>
          <p:cNvSpPr txBox="1"/>
          <p:nvPr/>
        </p:nvSpPr>
        <p:spPr>
          <a:xfrm>
            <a:off x="4076700" y="3135313"/>
            <a:ext cx="3429000" cy="369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800"/>
              <a:buFont typeface="Arial"/>
              <a:buNone/>
            </a:pPr>
            <a:r>
              <a:rPr b="1" i="0" lang="en-US" sz="1800" u="sng" cap="none" strike="noStrike">
                <a:solidFill>
                  <a:srgbClr val="FF0000"/>
                </a:solidFill>
                <a:latin typeface="Comic Sans MS"/>
                <a:ea typeface="Comic Sans MS"/>
                <a:cs typeface="Comic Sans MS"/>
                <a:sym typeface="Comic Sans MS"/>
              </a:rPr>
              <a:t>Recordatorios</a:t>
            </a:r>
            <a:endParaRPr/>
          </a:p>
        </p:txBody>
      </p:sp>
      <p:sp>
        <p:nvSpPr>
          <p:cNvPr id="95" name="Google Shape;95;p1"/>
          <p:cNvSpPr/>
          <p:nvPr/>
        </p:nvSpPr>
        <p:spPr>
          <a:xfrm>
            <a:off x="1460500" y="3230563"/>
            <a:ext cx="1225550" cy="369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800"/>
              <a:buFont typeface="Arial"/>
              <a:buNone/>
            </a:pPr>
            <a:r>
              <a:rPr b="1" i="0" lang="en-US" sz="1800" u="sng" cap="none" strike="noStrike">
                <a:solidFill>
                  <a:srgbClr val="FF0000"/>
                </a:solidFill>
                <a:latin typeface="Comic Sans MS"/>
                <a:ea typeface="Comic Sans MS"/>
                <a:cs typeface="Comic Sans MS"/>
                <a:sym typeface="Comic Sans MS"/>
              </a:rPr>
              <a:t>Este Mes</a:t>
            </a:r>
            <a:endParaRPr/>
          </a:p>
        </p:txBody>
      </p:sp>
      <p:sp>
        <p:nvSpPr>
          <p:cNvPr id="96" name="Google Shape;96;p1"/>
          <p:cNvSpPr txBox="1"/>
          <p:nvPr/>
        </p:nvSpPr>
        <p:spPr>
          <a:xfrm>
            <a:off x="3189976" y="742771"/>
            <a:ext cx="90834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200" u="none" cap="none" strike="noStrike">
                <a:solidFill>
                  <a:srgbClr val="C00000"/>
                </a:solidFill>
                <a:latin typeface="Arial"/>
                <a:ea typeface="Arial"/>
                <a:cs typeface="Arial"/>
                <a:sym typeface="Arial"/>
              </a:rPr>
              <a:t>I</a:t>
            </a:r>
            <a:endParaRPr/>
          </a:p>
        </p:txBody>
      </p:sp>
      <p:sp>
        <p:nvSpPr>
          <p:cNvPr id="97" name="Google Shape;97;p1"/>
          <p:cNvSpPr/>
          <p:nvPr/>
        </p:nvSpPr>
        <p:spPr>
          <a:xfrm>
            <a:off x="5260399" y="742771"/>
            <a:ext cx="92825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200" u="none" cap="none" strike="noStrike">
                <a:solidFill>
                  <a:srgbClr val="C00000"/>
                </a:solidFill>
                <a:latin typeface="Overlock"/>
                <a:ea typeface="Overlock"/>
                <a:cs typeface="Overlock"/>
                <a:sym typeface="Overlock"/>
              </a:rPr>
              <a:t>R</a:t>
            </a:r>
            <a:endParaRPr/>
          </a:p>
        </p:txBody>
      </p:sp>
      <p:sp>
        <p:nvSpPr>
          <p:cNvPr id="98" name="Google Shape;98;p1"/>
          <p:cNvSpPr/>
          <p:nvPr/>
        </p:nvSpPr>
        <p:spPr>
          <a:xfrm>
            <a:off x="5829300" y="681215"/>
            <a:ext cx="92825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000" u="none" cap="none" strike="noStrike">
                <a:solidFill>
                  <a:srgbClr val="C00000"/>
                </a:solidFill>
                <a:latin typeface="Overlock"/>
                <a:ea typeface="Overlock"/>
                <a:cs typeface="Overlock"/>
                <a:sym typeface="Overlock"/>
              </a:rPr>
              <a:t>E</a:t>
            </a:r>
            <a:endParaRPr/>
          </a:p>
        </p:txBody>
      </p:sp>
      <p:sp>
        <p:nvSpPr>
          <p:cNvPr id="99" name="Google Shape;99;p1"/>
          <p:cNvSpPr txBox="1"/>
          <p:nvPr/>
        </p:nvSpPr>
        <p:spPr>
          <a:xfrm>
            <a:off x="495300" y="3611563"/>
            <a:ext cx="3228975" cy="28924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400"/>
              <a:buFont typeface="Arial"/>
              <a:buNone/>
            </a:pPr>
            <a:r>
              <a:rPr b="1" i="0" lang="en-US" sz="1400" u="none" cap="none" strike="noStrike">
                <a:solidFill>
                  <a:schemeClr val="dk1"/>
                </a:solidFill>
                <a:latin typeface="Comic Sans MS"/>
                <a:ea typeface="Comic Sans MS"/>
                <a:cs typeface="Comic Sans MS"/>
                <a:sym typeface="Comic Sans MS"/>
              </a:rPr>
              <a:t>Queremos darles la más cordial bienvenida a todas nuestras familias. Nos complace mucho iniciar un nuevo año escolar con nuestros estudiantes, tanto nuevos como los que regresan. Este mes, exploraremos los diferentes centros de aprendizaje, aprenderemos las reglas y expectativas del aula y la escuela, y nos conoceremos mejor a través de diversas actividades interactivas y educativas.</a:t>
            </a:r>
            <a:endParaRPr b="1" i="0" sz="1400" u="none" cap="none" strike="noStrike">
              <a:solidFill>
                <a:schemeClr val="dk1"/>
              </a:solidFill>
              <a:latin typeface="Comic Sans MS"/>
              <a:ea typeface="Comic Sans MS"/>
              <a:cs typeface="Comic Sans MS"/>
              <a:sym typeface="Comic Sans MS"/>
            </a:endParaRPr>
          </a:p>
        </p:txBody>
      </p:sp>
      <p:sp>
        <p:nvSpPr>
          <p:cNvPr id="100" name="Google Shape;100;p1"/>
          <p:cNvSpPr txBox="1"/>
          <p:nvPr/>
        </p:nvSpPr>
        <p:spPr>
          <a:xfrm>
            <a:off x="476250" y="7032625"/>
            <a:ext cx="3473450" cy="83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i="0" lang="en-US" sz="1600" u="none" cap="none" strike="noStrike">
                <a:solidFill>
                  <a:schemeClr val="dk1"/>
                </a:solidFill>
                <a:latin typeface="Comic Sans MS"/>
                <a:ea typeface="Comic Sans MS"/>
                <a:cs typeface="Comic Sans MS"/>
                <a:sym typeface="Comic Sans MS"/>
              </a:rPr>
              <a:t>Por favor lavar las sábanas y cobijas los Viernes y devolver a la escuela los lunes. </a:t>
            </a:r>
            <a:endParaRPr/>
          </a:p>
        </p:txBody>
      </p:sp>
      <p:sp>
        <p:nvSpPr>
          <p:cNvPr id="101" name="Google Shape;101;p1"/>
          <p:cNvSpPr txBox="1"/>
          <p:nvPr/>
        </p:nvSpPr>
        <p:spPr>
          <a:xfrm>
            <a:off x="4122738" y="3584575"/>
            <a:ext cx="3228975" cy="2678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1" i="0" lang="en-US" sz="1400" u="none" cap="none" strike="noStrike">
                <a:solidFill>
                  <a:schemeClr val="dk1"/>
                </a:solidFill>
                <a:latin typeface="Comic Sans MS"/>
                <a:ea typeface="Comic Sans MS"/>
                <a:cs typeface="Comic Sans MS"/>
                <a:sym typeface="Comic Sans MS"/>
              </a:rPr>
              <a:t>Por favor de ponerle el nombre a todos los artículos que sus hijos traen a la escuela. Por favor de revisar la mochila todos los días porque hay papeles importantes que enviamos a sus casas. Por favor de enviar una foto familiar lo más antes posible. Si tienen alguna pregunta, por favor de comunicarse con nosotras por Class Dojo, correo electrónico o enviando una nota en el folder de su hijo/a. </a:t>
            </a:r>
            <a:endParaRPr/>
          </a:p>
        </p:txBody>
      </p:sp>
      <p:pic>
        <p:nvPicPr>
          <p:cNvPr id="102" name="Google Shape;102;p1"/>
          <p:cNvPicPr preferRelativeResize="0"/>
          <p:nvPr/>
        </p:nvPicPr>
        <p:blipFill rotWithShape="1">
          <a:blip r:embed="rId8">
            <a:alphaModFix/>
          </a:blip>
          <a:srcRect b="0" l="0" r="0" t="0"/>
          <a:stretch/>
        </p:blipFill>
        <p:spPr>
          <a:xfrm>
            <a:off x="0" y="0"/>
            <a:ext cx="7772400" cy="1752600"/>
          </a:xfrm>
          <a:prstGeom prst="rect">
            <a:avLst/>
          </a:prstGeom>
          <a:noFill/>
          <a:ln>
            <a:noFill/>
          </a:ln>
        </p:spPr>
      </p:pic>
      <p:pic>
        <p:nvPicPr>
          <p:cNvPr descr="A colorful balloons and streamers&#10;&#10;Description automatically generated" id="103" name="Google Shape;103;p1"/>
          <p:cNvPicPr preferRelativeResize="0"/>
          <p:nvPr/>
        </p:nvPicPr>
        <p:blipFill rotWithShape="1">
          <a:blip r:embed="rId9">
            <a:alphaModFix/>
          </a:blip>
          <a:srcRect b="0" l="0" r="0" t="0"/>
          <a:stretch/>
        </p:blipFill>
        <p:spPr>
          <a:xfrm>
            <a:off x="5867400" y="6462713"/>
            <a:ext cx="1676400" cy="17160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nvSpPr>
        <p:spPr>
          <a:xfrm>
            <a:off x="457200" y="1954213"/>
            <a:ext cx="7315200" cy="1168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400"/>
              <a:buFont typeface="Times New Roman"/>
              <a:buNone/>
            </a:pPr>
            <a:r>
              <a:rPr b="1" i="0" lang="en-US" sz="1400" u="sng" cap="none" strike="noStrike">
                <a:solidFill>
                  <a:srgbClr val="FF0000"/>
                </a:solidFill>
                <a:latin typeface="Comic Sans MS"/>
                <a:ea typeface="Comic Sans MS"/>
                <a:cs typeface="Comic Sans MS"/>
                <a:sym typeface="Comic Sans MS"/>
              </a:rPr>
              <a:t>Ways to Contact us:</a:t>
            </a:r>
            <a:endParaRPr b="1" i="0" sz="1200" u="sng" cap="none" strike="noStrike">
              <a:solidFill>
                <a:srgbClr val="FF0000"/>
              </a:solidFill>
              <a:latin typeface="Comic Sans MS"/>
              <a:ea typeface="Comic Sans MS"/>
              <a:cs typeface="Comic Sans MS"/>
              <a:sym typeface="Comic Sans MS"/>
            </a:endParaRPr>
          </a:p>
          <a:p>
            <a:pPr indent="0" lvl="0" marL="0" marR="0" rtl="0" algn="l">
              <a:spcBef>
                <a:spcPts val="0"/>
              </a:spcBef>
              <a:spcAft>
                <a:spcPts val="0"/>
              </a:spcAft>
              <a:buClr>
                <a:schemeClr val="dk1"/>
              </a:buClr>
              <a:buSzPts val="1400"/>
              <a:buFont typeface="Times New Roman"/>
              <a:buNone/>
            </a:pPr>
            <a:r>
              <a:rPr b="1" i="0" lang="en-US" sz="1400" u="sng" cap="none" strike="noStrike">
                <a:solidFill>
                  <a:schemeClr val="dk1"/>
                </a:solidFill>
                <a:latin typeface="Arial"/>
                <a:ea typeface="Arial"/>
                <a:cs typeface="Arial"/>
                <a:sym typeface="Arial"/>
              </a:rPr>
              <a:t>English Dual Language teachers: : </a:t>
            </a:r>
            <a:r>
              <a:rPr b="0" i="0" lang="en-US" sz="1400" u="none" cap="none" strike="noStrike">
                <a:solidFill>
                  <a:schemeClr val="dk1"/>
                </a:solidFill>
                <a:latin typeface="Arial"/>
                <a:ea typeface="Arial"/>
                <a:cs typeface="Arial"/>
                <a:sym typeface="Arial"/>
              </a:rPr>
              <a:t>Mrs. Stacie &amp; Mrs. Marlene</a:t>
            </a:r>
            <a:endParaRPr/>
          </a:p>
          <a:p>
            <a:pPr indent="0" lvl="0" marL="0" marR="0" rtl="0" algn="l">
              <a:spcBef>
                <a:spcPts val="0"/>
              </a:spcBef>
              <a:spcAft>
                <a:spcPts val="0"/>
              </a:spcAft>
              <a:buClr>
                <a:schemeClr val="dk1"/>
              </a:buClr>
              <a:buSzPts val="1400"/>
              <a:buFont typeface="Times New Roman"/>
              <a:buNone/>
            </a:pPr>
            <a:r>
              <a:rPr b="1" i="0" lang="en-US" sz="1400" u="sng" cap="none" strike="noStrike">
                <a:solidFill>
                  <a:schemeClr val="dk1"/>
                </a:solidFill>
                <a:latin typeface="Arial"/>
                <a:ea typeface="Arial"/>
                <a:cs typeface="Arial"/>
                <a:sym typeface="Arial"/>
              </a:rPr>
              <a:t>Spanish Dual Language teachers: </a:t>
            </a:r>
            <a:r>
              <a:rPr b="0" i="0" lang="en-US" sz="1400" u="none" cap="none" strike="noStrike">
                <a:solidFill>
                  <a:schemeClr val="dk1"/>
                </a:solidFill>
                <a:latin typeface="Arial"/>
                <a:ea typeface="Arial"/>
                <a:cs typeface="Arial"/>
                <a:sym typeface="Arial"/>
              </a:rPr>
              <a:t>Sra. Lis &amp; Sra. Julia</a:t>
            </a:r>
            <a:endParaRPr/>
          </a:p>
          <a:p>
            <a:pPr indent="0" lvl="0" marL="0" marR="0" rtl="0" algn="l">
              <a:spcBef>
                <a:spcPts val="0"/>
              </a:spcBef>
              <a:spcAft>
                <a:spcPts val="0"/>
              </a:spcAft>
              <a:buClr>
                <a:schemeClr val="dk1"/>
              </a:buClr>
              <a:buSzPts val="1400"/>
              <a:buFont typeface="Times New Roman"/>
              <a:buNone/>
            </a:pPr>
            <a:r>
              <a:rPr b="1" i="0" lang="en-US" sz="1400" u="sng" cap="none" strike="noStrike">
                <a:solidFill>
                  <a:schemeClr val="dk1"/>
                </a:solidFill>
                <a:latin typeface="Arial"/>
                <a:ea typeface="Arial"/>
                <a:cs typeface="Arial"/>
                <a:sym typeface="Arial"/>
              </a:rPr>
              <a:t>Our emails</a:t>
            </a:r>
            <a:r>
              <a:rPr b="0" i="0" lang="en-US" sz="1400" u="none" cap="none" strike="noStrike">
                <a:solidFill>
                  <a:schemeClr val="dk1"/>
                </a:solidFill>
                <a:latin typeface="Arial"/>
                <a:ea typeface="Arial"/>
                <a:cs typeface="Arial"/>
                <a:sym typeface="Arial"/>
              </a:rPr>
              <a:t>: </a:t>
            </a:r>
            <a:r>
              <a:rPr b="0" i="0" lang="en-US" sz="1400" u="sng" cap="none" strike="noStrike">
                <a:solidFill>
                  <a:schemeClr val="dk1"/>
                </a:solidFill>
                <a:latin typeface="Arial"/>
                <a:ea typeface="Arial"/>
                <a:cs typeface="Arial"/>
                <a:sym typeface="Arial"/>
                <a:hlinkClick r:id="rId3">
                  <a:extLst>
                    <a:ext uri="{A12FA001-AC4F-418D-AE19-62706E023703}">
                      <ahyp:hlinkClr val="tx"/>
                    </a:ext>
                  </a:extLst>
                </a:hlinkClick>
              </a:rPr>
              <a:t>stacdasilva@paps.net</a:t>
            </a:r>
            <a:r>
              <a:rPr b="0" i="0" lang="en-US" sz="1400" u="none" cap="none" strike="noStrike">
                <a:solidFill>
                  <a:schemeClr val="dk1"/>
                </a:solidFill>
                <a:latin typeface="Arial"/>
                <a:ea typeface="Arial"/>
                <a:cs typeface="Arial"/>
                <a:sym typeface="Arial"/>
              </a:rPr>
              <a:t>, </a:t>
            </a:r>
            <a:r>
              <a:rPr b="0" i="0" lang="en-US" sz="1400" u="sng" cap="none" strike="noStrike">
                <a:solidFill>
                  <a:schemeClr val="dk1"/>
                </a:solidFill>
                <a:latin typeface="Arial"/>
                <a:ea typeface="Arial"/>
                <a:cs typeface="Arial"/>
                <a:sym typeface="Arial"/>
                <a:hlinkClick r:id="rId4">
                  <a:extLst>
                    <a:ext uri="{A12FA001-AC4F-418D-AE19-62706E023703}">
                      <ahyp:hlinkClr val="tx"/>
                    </a:ext>
                  </a:extLst>
                </a:hlinkClick>
              </a:rPr>
              <a:t>marlhernandez@paps.net</a:t>
            </a:r>
            <a:r>
              <a:rPr b="0" i="0" lang="en-US" sz="1400" u="none" cap="none" strike="noStrike">
                <a:solidFill>
                  <a:schemeClr val="dk1"/>
                </a:solidFill>
                <a:latin typeface="Arial"/>
                <a:ea typeface="Arial"/>
                <a:cs typeface="Arial"/>
                <a:sym typeface="Arial"/>
              </a:rPr>
              <a:t> </a:t>
            </a:r>
            <a:endParaRPr/>
          </a:p>
          <a:p>
            <a:pPr indent="0" lvl="0" marL="0" marR="0" rtl="0" algn="l">
              <a:spcBef>
                <a:spcPts val="0"/>
              </a:spcBef>
              <a:spcAft>
                <a:spcPts val="0"/>
              </a:spcAft>
              <a:buClr>
                <a:schemeClr val="dk1"/>
              </a:buClr>
              <a:buSzPts val="1400"/>
              <a:buFont typeface="Times New Roman"/>
              <a:buNone/>
            </a:pPr>
            <a:r>
              <a:rPr b="0" i="0" lang="en-US" sz="1400" u="sng" cap="none" strike="noStrike">
                <a:solidFill>
                  <a:schemeClr val="dk1"/>
                </a:solidFill>
                <a:latin typeface="Arial"/>
                <a:ea typeface="Arial"/>
                <a:cs typeface="Arial"/>
                <a:sym typeface="Arial"/>
                <a:hlinkClick r:id="rId5">
                  <a:extLst>
                    <a:ext uri="{A12FA001-AC4F-418D-AE19-62706E023703}">
                      <ahyp:hlinkClr val="tx"/>
                    </a:ext>
                  </a:extLst>
                </a:hlinkClick>
              </a:rPr>
              <a:t>lisbgarcia@paps.net</a:t>
            </a:r>
            <a:r>
              <a:rPr b="0" i="0" lang="en-US" sz="1400" u="none" cap="none" strike="noStrike">
                <a:solidFill>
                  <a:schemeClr val="dk1"/>
                </a:solidFill>
                <a:latin typeface="Arial"/>
                <a:ea typeface="Arial"/>
                <a:cs typeface="Arial"/>
                <a:sym typeface="Arial"/>
              </a:rPr>
              <a:t>, </a:t>
            </a:r>
            <a:r>
              <a:rPr b="0" i="0" lang="en-US" sz="1400" u="sng" cap="none" strike="noStrike">
                <a:solidFill>
                  <a:schemeClr val="dk1"/>
                </a:solidFill>
                <a:latin typeface="Arial"/>
                <a:ea typeface="Arial"/>
                <a:cs typeface="Arial"/>
                <a:sym typeface="Arial"/>
                <a:hlinkClick r:id="rId6">
                  <a:extLst>
                    <a:ext uri="{A12FA001-AC4F-418D-AE19-62706E023703}">
                      <ahyp:hlinkClr val="tx"/>
                    </a:ext>
                  </a:extLst>
                </a:hlinkClick>
              </a:rPr>
              <a:t>etelcasal@paps.net</a:t>
            </a:r>
            <a:r>
              <a:rPr b="0" i="0" lang="en-US" sz="1400" u="none" cap="none" strike="noStrike">
                <a:solidFill>
                  <a:schemeClr val="dk1"/>
                </a:solidFill>
                <a:latin typeface="Arial"/>
                <a:ea typeface="Arial"/>
                <a:cs typeface="Arial"/>
                <a:sym typeface="Arial"/>
              </a:rPr>
              <a:t>, </a:t>
            </a:r>
            <a:endParaRPr b="0" i="0" sz="1200" u="none" cap="none" strike="noStrike">
              <a:solidFill>
                <a:srgbClr val="FF0000"/>
              </a:solidFill>
              <a:latin typeface="Arial"/>
              <a:ea typeface="Arial"/>
              <a:cs typeface="Arial"/>
              <a:sym typeface="Arial"/>
            </a:endParaRPr>
          </a:p>
        </p:txBody>
      </p:sp>
      <p:sp>
        <p:nvSpPr>
          <p:cNvPr id="109" name="Google Shape;109;p2"/>
          <p:cNvSpPr/>
          <p:nvPr/>
        </p:nvSpPr>
        <p:spPr>
          <a:xfrm>
            <a:off x="381000" y="1920875"/>
            <a:ext cx="7010400" cy="12192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0" name="Google Shape;110;p2"/>
          <p:cNvSpPr/>
          <p:nvPr/>
        </p:nvSpPr>
        <p:spPr>
          <a:xfrm>
            <a:off x="3962400" y="3124200"/>
            <a:ext cx="3581400" cy="33528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1" name="Google Shape;111;p2"/>
          <p:cNvSpPr/>
          <p:nvPr/>
        </p:nvSpPr>
        <p:spPr>
          <a:xfrm>
            <a:off x="381000" y="6629400"/>
            <a:ext cx="3581400" cy="14478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2" name="Google Shape;112;p2"/>
          <p:cNvSpPr txBox="1"/>
          <p:nvPr/>
        </p:nvSpPr>
        <p:spPr>
          <a:xfrm>
            <a:off x="457200" y="6689725"/>
            <a:ext cx="350520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800"/>
              <a:buFont typeface="Arial"/>
              <a:buNone/>
            </a:pPr>
            <a:r>
              <a:rPr b="1" i="0" lang="en-US" sz="1800" u="sng" cap="none" strike="noStrike">
                <a:solidFill>
                  <a:srgbClr val="FF0000"/>
                </a:solidFill>
                <a:latin typeface="Comic Sans MS"/>
                <a:ea typeface="Comic Sans MS"/>
                <a:cs typeface="Comic Sans MS"/>
                <a:sym typeface="Comic Sans MS"/>
              </a:rPr>
              <a:t>Looking Ahead</a:t>
            </a:r>
            <a:endParaRPr/>
          </a:p>
        </p:txBody>
      </p:sp>
      <p:sp>
        <p:nvSpPr>
          <p:cNvPr id="113" name="Google Shape;113;p2"/>
          <p:cNvSpPr txBox="1"/>
          <p:nvPr/>
        </p:nvSpPr>
        <p:spPr>
          <a:xfrm>
            <a:off x="419100" y="7088188"/>
            <a:ext cx="3429000" cy="9239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0" i="0" lang="en-US" sz="1800" u="none" cap="none" strike="noStrike">
                <a:solidFill>
                  <a:schemeClr val="dk1"/>
                </a:solidFill>
                <a:latin typeface="Comic Sans MS"/>
                <a:ea typeface="Comic Sans MS"/>
                <a:cs typeface="Comic Sans MS"/>
                <a:sym typeface="Comic Sans MS"/>
              </a:rPr>
              <a:t>Please wash sheets on Fridays and return to school every Monday.</a:t>
            </a:r>
            <a:endParaRPr/>
          </a:p>
        </p:txBody>
      </p:sp>
      <p:sp>
        <p:nvSpPr>
          <p:cNvPr id="114" name="Google Shape;114;p2"/>
          <p:cNvSpPr/>
          <p:nvPr/>
        </p:nvSpPr>
        <p:spPr>
          <a:xfrm>
            <a:off x="3962400" y="6629400"/>
            <a:ext cx="3581400" cy="14478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5" name="Google Shape;115;p2"/>
          <p:cNvSpPr txBox="1"/>
          <p:nvPr/>
        </p:nvSpPr>
        <p:spPr>
          <a:xfrm>
            <a:off x="4021138" y="6635750"/>
            <a:ext cx="3505200" cy="1970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000"/>
              <a:buFont typeface="Arial"/>
              <a:buNone/>
            </a:pPr>
            <a:r>
              <a:rPr b="1" i="0" lang="en-US" sz="2000" u="sng" cap="none" strike="noStrike">
                <a:solidFill>
                  <a:srgbClr val="FF0000"/>
                </a:solidFill>
                <a:latin typeface="Comic Sans MS"/>
                <a:ea typeface="Comic Sans MS"/>
                <a:cs typeface="Comic Sans MS"/>
                <a:sym typeface="Comic Sans MS"/>
              </a:rPr>
              <a:t>Happy Birthday</a:t>
            </a:r>
            <a:endParaRPr/>
          </a:p>
          <a:p>
            <a:pPr indent="0" lvl="0" marL="0" rtl="0" algn="l">
              <a:spcBef>
                <a:spcPts val="0"/>
              </a:spcBef>
              <a:spcAft>
                <a:spcPts val="0"/>
              </a:spcAft>
              <a:buClr>
                <a:schemeClr val="dk1"/>
              </a:buClr>
              <a:buSzPts val="1600"/>
              <a:buFont typeface="Arial"/>
              <a:buNone/>
            </a:pPr>
            <a:r>
              <a:rPr b="1" lang="en-US">
                <a:solidFill>
                  <a:schemeClr val="dk1"/>
                </a:solidFill>
                <a:latin typeface="Comic Sans MS"/>
                <a:ea typeface="Comic Sans MS"/>
                <a:cs typeface="Comic Sans MS"/>
                <a:sym typeface="Comic Sans MS"/>
              </a:rPr>
              <a:t>Emil - 7</a:t>
            </a:r>
            <a:endParaRPr b="1">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b="1" lang="en-US">
                <a:solidFill>
                  <a:schemeClr val="dk1"/>
                </a:solidFill>
                <a:latin typeface="Comic Sans MS"/>
                <a:ea typeface="Comic Sans MS"/>
                <a:cs typeface="Comic Sans MS"/>
                <a:sym typeface="Comic Sans MS"/>
              </a:rPr>
              <a:t>Sophia P.- 11</a:t>
            </a:r>
            <a:endParaRPr sz="1200">
              <a:solidFill>
                <a:schemeClr val="dk1"/>
              </a:solidFill>
            </a:endParaRPr>
          </a:p>
          <a:p>
            <a:pPr indent="0" lvl="0" marL="0" rtl="0" algn="l">
              <a:spcBef>
                <a:spcPts val="0"/>
              </a:spcBef>
              <a:spcAft>
                <a:spcPts val="0"/>
              </a:spcAft>
              <a:buClr>
                <a:schemeClr val="dk1"/>
              </a:buClr>
              <a:buSzPts val="1600"/>
              <a:buFont typeface="Arial"/>
              <a:buNone/>
            </a:pPr>
            <a:r>
              <a:rPr b="1" lang="en-US">
                <a:solidFill>
                  <a:schemeClr val="dk1"/>
                </a:solidFill>
                <a:latin typeface="Comic Sans MS"/>
                <a:ea typeface="Comic Sans MS"/>
                <a:cs typeface="Comic Sans MS"/>
                <a:sym typeface="Comic Sans MS"/>
              </a:rPr>
              <a:t>Ediel- 17</a:t>
            </a:r>
            <a:endParaRPr sz="1200">
              <a:solidFill>
                <a:schemeClr val="dk1"/>
              </a:solidFill>
            </a:endParaRPr>
          </a:p>
          <a:p>
            <a:pPr indent="0" lvl="0" marL="0" rtl="0" algn="l">
              <a:spcBef>
                <a:spcPts val="0"/>
              </a:spcBef>
              <a:spcAft>
                <a:spcPts val="0"/>
              </a:spcAft>
              <a:buClr>
                <a:schemeClr val="dk1"/>
              </a:buClr>
              <a:buSzPts val="1600"/>
              <a:buFont typeface="Arial"/>
              <a:buNone/>
            </a:pPr>
            <a:r>
              <a:rPr b="1" lang="en-US">
                <a:solidFill>
                  <a:schemeClr val="dk1"/>
                </a:solidFill>
                <a:latin typeface="Comic Sans MS"/>
                <a:ea typeface="Comic Sans MS"/>
                <a:cs typeface="Comic Sans MS"/>
                <a:sym typeface="Comic Sans MS"/>
              </a:rPr>
              <a:t>Matias -27</a:t>
            </a:r>
            <a:endParaRPr sz="1200">
              <a:solidFill>
                <a:schemeClr val="dk1"/>
              </a:solidFill>
            </a:endParaRPr>
          </a:p>
          <a:p>
            <a:pPr indent="0" lvl="0" marL="0" rtl="0" algn="l">
              <a:spcBef>
                <a:spcPts val="0"/>
              </a:spcBef>
              <a:spcAft>
                <a:spcPts val="0"/>
              </a:spcAft>
              <a:buClr>
                <a:schemeClr val="dk1"/>
              </a:buClr>
              <a:buSzPts val="1600"/>
              <a:buFont typeface="Arial"/>
              <a:buNone/>
            </a:pPr>
            <a:r>
              <a:rPr b="1" lang="en-US">
                <a:solidFill>
                  <a:schemeClr val="dk1"/>
                </a:solidFill>
                <a:latin typeface="Comic Sans MS"/>
                <a:ea typeface="Comic Sans MS"/>
                <a:cs typeface="Comic Sans MS"/>
                <a:sym typeface="Comic Sans MS"/>
              </a:rPr>
              <a:t>Sophia V. -30</a:t>
            </a:r>
            <a:endParaRPr sz="1200">
              <a:solidFill>
                <a:schemeClr val="dk1"/>
              </a:solidFill>
            </a:endParaRPr>
          </a:p>
          <a:p>
            <a:pPr indent="0" lvl="0" marL="0" marR="0" rtl="0" algn="l">
              <a:spcBef>
                <a:spcPts val="0"/>
              </a:spcBef>
              <a:spcAft>
                <a:spcPts val="0"/>
              </a:spcAft>
              <a:buClr>
                <a:schemeClr val="dk1"/>
              </a:buClr>
              <a:buSzPts val="1400"/>
              <a:buFont typeface="Arial"/>
              <a:buNone/>
            </a:pPr>
            <a:r>
              <a:t/>
            </a:r>
            <a:endParaRPr b="1">
              <a:solidFill>
                <a:schemeClr val="dk1"/>
              </a:solidFill>
              <a:latin typeface="Comic Sans MS"/>
              <a:ea typeface="Comic Sans MS"/>
              <a:cs typeface="Comic Sans MS"/>
              <a:sym typeface="Comic Sans MS"/>
            </a:endParaRPr>
          </a:p>
          <a:p>
            <a:pPr indent="0" lvl="0" marL="0" marR="0" rtl="0" algn="ctr">
              <a:spcBef>
                <a:spcPts val="0"/>
              </a:spcBef>
              <a:spcAft>
                <a:spcPts val="0"/>
              </a:spcAft>
              <a:buClr>
                <a:schemeClr val="dk1"/>
              </a:buClr>
              <a:buSzPts val="1800"/>
              <a:buFont typeface="Arial"/>
              <a:buNone/>
            </a:pPr>
            <a:r>
              <a:t/>
            </a:r>
            <a:endParaRPr b="1" i="0" sz="1800" u="none" cap="none" strike="noStrike">
              <a:solidFill>
                <a:srgbClr val="FF0000"/>
              </a:solidFill>
              <a:latin typeface="Comic Sans MS"/>
              <a:ea typeface="Comic Sans MS"/>
              <a:cs typeface="Comic Sans MS"/>
              <a:sym typeface="Comic Sans MS"/>
            </a:endParaRPr>
          </a:p>
        </p:txBody>
      </p:sp>
      <p:sp>
        <p:nvSpPr>
          <p:cNvPr id="116" name="Google Shape;116;p2"/>
          <p:cNvSpPr/>
          <p:nvPr/>
        </p:nvSpPr>
        <p:spPr>
          <a:xfrm>
            <a:off x="381000" y="8229600"/>
            <a:ext cx="7162800" cy="13716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SzPts val="1600"/>
              <a:buNone/>
            </a:pPr>
            <a:r>
              <a:t/>
            </a:r>
            <a:endParaRPr b="1" sz="16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b="1" lang="en-US" sz="1600">
                <a:solidFill>
                  <a:schemeClr val="dk1"/>
                </a:solidFill>
                <a:latin typeface="Comic Sans MS"/>
                <a:ea typeface="Comic Sans MS"/>
                <a:cs typeface="Comic Sans MS"/>
                <a:sym typeface="Comic Sans MS"/>
              </a:rPr>
              <a:t>9/11: Wear ed, white and Blue</a:t>
            </a:r>
            <a:endParaRPr b="1" sz="16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b="1" lang="en-US" sz="1600">
                <a:solidFill>
                  <a:schemeClr val="dk1"/>
                </a:solidFill>
                <a:latin typeface="Comic Sans MS"/>
                <a:ea typeface="Comic Sans MS"/>
                <a:cs typeface="Comic Sans MS"/>
                <a:sym typeface="Comic Sans MS"/>
              </a:rPr>
              <a:t>9/19:: Coffee with Principal at 9:00 am</a:t>
            </a:r>
            <a:endParaRPr b="1" sz="16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b="1" lang="en-US" sz="1600">
                <a:solidFill>
                  <a:schemeClr val="dk1"/>
                </a:solidFill>
                <a:latin typeface="Comic Sans MS"/>
                <a:ea typeface="Comic Sans MS"/>
                <a:cs typeface="Comic Sans MS"/>
                <a:sym typeface="Comic Sans MS"/>
              </a:rPr>
              <a:t>9/16-10/15: Hispanic Heritage Month</a:t>
            </a:r>
            <a:endParaRPr b="1" sz="16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b="1" lang="en-US" sz="1600">
                <a:solidFill>
                  <a:schemeClr val="dk1"/>
                </a:solidFill>
                <a:latin typeface="Comic Sans MS"/>
                <a:ea typeface="Comic Sans MS"/>
                <a:cs typeface="Comic Sans MS"/>
                <a:sym typeface="Comic Sans MS"/>
              </a:rPr>
              <a:t>9/27: School Spirit Day: Wear your Cruz Clothes!</a:t>
            </a:r>
            <a:endParaRPr sz="1800">
              <a:solidFill>
                <a:schemeClr val="lt1"/>
              </a:solidFill>
            </a:endParaRPr>
          </a:p>
        </p:txBody>
      </p:sp>
      <p:sp>
        <p:nvSpPr>
          <p:cNvPr id="117" name="Google Shape;117;p2"/>
          <p:cNvSpPr txBox="1"/>
          <p:nvPr/>
        </p:nvSpPr>
        <p:spPr>
          <a:xfrm>
            <a:off x="381000" y="8229600"/>
            <a:ext cx="70104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800"/>
              <a:buFont typeface="Arial"/>
              <a:buNone/>
            </a:pPr>
            <a:r>
              <a:rPr b="1" i="0" lang="en-US" sz="1800" u="sng" cap="none" strike="noStrike">
                <a:solidFill>
                  <a:srgbClr val="FF0000"/>
                </a:solidFill>
                <a:latin typeface="Calibri"/>
                <a:ea typeface="Calibri"/>
                <a:cs typeface="Calibri"/>
                <a:sym typeface="Calibri"/>
              </a:rPr>
              <a:t>Important Dates </a:t>
            </a:r>
            <a:endParaRPr/>
          </a:p>
        </p:txBody>
      </p:sp>
      <p:sp>
        <p:nvSpPr>
          <p:cNvPr id="118" name="Google Shape;118;p2"/>
          <p:cNvSpPr txBox="1"/>
          <p:nvPr/>
        </p:nvSpPr>
        <p:spPr>
          <a:xfrm>
            <a:off x="4052888" y="3522663"/>
            <a:ext cx="3429000" cy="29860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t/>
            </a:r>
            <a:endParaRPr b="1" i="0" sz="1600" u="none" cap="none" strike="noStrike">
              <a:solidFill>
                <a:schemeClr val="dk1"/>
              </a:solidFill>
              <a:latin typeface="Comic Sans MS"/>
              <a:ea typeface="Comic Sans MS"/>
              <a:cs typeface="Comic Sans MS"/>
              <a:sym typeface="Comic Sans MS"/>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Comic Sans MS"/>
                <a:ea typeface="Comic Sans MS"/>
                <a:cs typeface="Comic Sans MS"/>
                <a:sym typeface="Comic Sans MS"/>
              </a:rPr>
              <a:t>Please label all the items your children bring to school. Please check the backpack every day because we send important papers home. Please send a family photo as soon as possible. If you have any questions, please contact us through Class Dojo, email, or by sending a note in your child's folder.</a:t>
            </a:r>
            <a:endParaRPr/>
          </a:p>
          <a:p>
            <a:pPr indent="0" lvl="0" marL="0" marR="0" rtl="0" algn="ctr">
              <a:spcBef>
                <a:spcPts val="0"/>
              </a:spcBef>
              <a:spcAft>
                <a:spcPts val="0"/>
              </a:spcAft>
              <a:buClr>
                <a:schemeClr val="dk1"/>
              </a:buClr>
              <a:buSzPts val="1200"/>
              <a:buFont typeface="Arial"/>
              <a:buNone/>
            </a:pPr>
            <a:r>
              <a:t/>
            </a:r>
            <a:endParaRPr b="1" i="0" sz="1200" u="none" cap="none" strike="noStrike">
              <a:solidFill>
                <a:schemeClr val="dk1"/>
              </a:solidFill>
              <a:latin typeface="Arial"/>
              <a:ea typeface="Arial"/>
              <a:cs typeface="Arial"/>
              <a:sym typeface="Arial"/>
            </a:endParaRPr>
          </a:p>
        </p:txBody>
      </p:sp>
      <p:sp>
        <p:nvSpPr>
          <p:cNvPr id="119" name="Google Shape;119;p2"/>
          <p:cNvSpPr/>
          <p:nvPr/>
        </p:nvSpPr>
        <p:spPr>
          <a:xfrm>
            <a:off x="1446213" y="3160713"/>
            <a:ext cx="1441450" cy="6461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800"/>
              <a:buFont typeface="Arial"/>
              <a:buNone/>
            </a:pPr>
            <a:r>
              <a:rPr b="1" i="0" lang="en-US" sz="1800" u="sng" cap="none" strike="noStrike">
                <a:solidFill>
                  <a:srgbClr val="FF0000"/>
                </a:solidFill>
                <a:latin typeface="Comic Sans MS"/>
                <a:ea typeface="Comic Sans MS"/>
                <a:cs typeface="Comic Sans MS"/>
                <a:sym typeface="Comic Sans MS"/>
              </a:rPr>
              <a:t>This Month</a:t>
            </a:r>
            <a:endParaRPr/>
          </a:p>
          <a:p>
            <a:pPr indent="0" lvl="0" marL="0" marR="0" rtl="0" algn="ctr">
              <a:spcBef>
                <a:spcPts val="0"/>
              </a:spcBef>
              <a:spcAft>
                <a:spcPts val="0"/>
              </a:spcAft>
              <a:buClr>
                <a:schemeClr val="dk1"/>
              </a:buClr>
              <a:buSzPts val="1800"/>
              <a:buFont typeface="Arial"/>
              <a:buNone/>
            </a:pPr>
            <a:r>
              <a:t/>
            </a:r>
            <a:endParaRPr b="1" i="0" sz="1800" u="sng" cap="none" strike="noStrike">
              <a:solidFill>
                <a:srgbClr val="FF0000"/>
              </a:solidFill>
              <a:latin typeface="Comic Sans MS"/>
              <a:ea typeface="Comic Sans MS"/>
              <a:cs typeface="Comic Sans MS"/>
              <a:sym typeface="Comic Sans MS"/>
            </a:endParaRPr>
          </a:p>
        </p:txBody>
      </p:sp>
      <p:sp>
        <p:nvSpPr>
          <p:cNvPr id="120" name="Google Shape;120;p2"/>
          <p:cNvSpPr/>
          <p:nvPr/>
        </p:nvSpPr>
        <p:spPr>
          <a:xfrm>
            <a:off x="419100" y="3581400"/>
            <a:ext cx="3519488" cy="30781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Comic Sans MS"/>
                <a:ea typeface="Comic Sans MS"/>
                <a:cs typeface="Comic Sans MS"/>
                <a:sym typeface="Comic Sans MS"/>
              </a:rPr>
              <a:t>We want to extend a warm welcome to all our families. We are very pleased to start a new school year with our students, both new and returning. This month, we will explore different learning centers, learn about classroom and school rules and expectations, and get to know each other better through various interactive and educational activities</a:t>
            </a:r>
            <a:endParaRPr b="1" i="0" sz="1600" u="none" cap="none" strike="noStrike">
              <a:solidFill>
                <a:schemeClr val="dk1"/>
              </a:solidFill>
              <a:latin typeface="Comic Sans MS"/>
              <a:ea typeface="Comic Sans MS"/>
              <a:cs typeface="Comic Sans MS"/>
              <a:sym typeface="Comic Sans MS"/>
            </a:endParaRPr>
          </a:p>
          <a:p>
            <a:pPr indent="0" lvl="0" marL="0" marR="0" rtl="0" algn="l">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21" name="Google Shape;121;p2"/>
          <p:cNvSpPr/>
          <p:nvPr/>
        </p:nvSpPr>
        <p:spPr>
          <a:xfrm>
            <a:off x="381000" y="3124200"/>
            <a:ext cx="3581400" cy="33528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cartoon sun and clouds&#10;&#10;Description automatically generated" id="122" name="Google Shape;122;p2"/>
          <p:cNvPicPr preferRelativeResize="0"/>
          <p:nvPr/>
        </p:nvPicPr>
        <p:blipFill rotWithShape="1">
          <a:blip r:embed="rId7">
            <a:alphaModFix/>
          </a:blip>
          <a:srcRect b="0" l="0" r="0" t="0"/>
          <a:stretch/>
        </p:blipFill>
        <p:spPr>
          <a:xfrm>
            <a:off x="228600" y="260350"/>
            <a:ext cx="7315200" cy="1555750"/>
          </a:xfrm>
          <a:prstGeom prst="rect">
            <a:avLst/>
          </a:prstGeom>
          <a:noFill/>
          <a:ln>
            <a:noFill/>
          </a:ln>
        </p:spPr>
      </p:pic>
      <p:pic>
        <p:nvPicPr>
          <p:cNvPr descr="A colorful balloons and streamers&#10;&#10;Description automatically generated" id="123" name="Google Shape;123;p2"/>
          <p:cNvPicPr preferRelativeResize="0"/>
          <p:nvPr/>
        </p:nvPicPr>
        <p:blipFill rotWithShape="1">
          <a:blip r:embed="rId8">
            <a:alphaModFix/>
          </a:blip>
          <a:srcRect b="0" l="0" r="0" t="0"/>
          <a:stretch/>
        </p:blipFill>
        <p:spPr>
          <a:xfrm>
            <a:off x="5867400" y="6462713"/>
            <a:ext cx="1676400" cy="1716087"/>
          </a:xfrm>
          <a:prstGeom prst="rect">
            <a:avLst/>
          </a:prstGeom>
          <a:noFill/>
          <a:ln>
            <a:noFill/>
          </a:ln>
        </p:spPr>
      </p:pic>
      <p:sp>
        <p:nvSpPr>
          <p:cNvPr id="124" name="Google Shape;124;p2"/>
          <p:cNvSpPr/>
          <p:nvPr/>
        </p:nvSpPr>
        <p:spPr>
          <a:xfrm>
            <a:off x="4968875" y="3244850"/>
            <a:ext cx="1347788"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800"/>
              <a:buFont typeface="Arial"/>
              <a:buNone/>
            </a:pPr>
            <a:r>
              <a:rPr b="1" i="0" lang="en-US" sz="1800" u="sng" cap="none" strike="noStrike">
                <a:solidFill>
                  <a:srgbClr val="FF0000"/>
                </a:solidFill>
                <a:latin typeface="Comic Sans MS"/>
                <a:ea typeface="Comic Sans MS"/>
                <a:cs typeface="Comic Sans MS"/>
                <a:sym typeface="Comic Sans MS"/>
              </a:rPr>
              <a:t>Reminders</a:t>
            </a:r>
            <a:endParaRPr/>
          </a:p>
          <a:p>
            <a:pPr indent="0" lvl="0" marL="0" marR="0" rtl="0" algn="ctr">
              <a:spcBef>
                <a:spcPts val="0"/>
              </a:spcBef>
              <a:spcAft>
                <a:spcPts val="0"/>
              </a:spcAft>
              <a:buClr>
                <a:schemeClr val="dk1"/>
              </a:buClr>
              <a:buSzPts val="1800"/>
              <a:buFont typeface="Arial"/>
              <a:buNone/>
            </a:pPr>
            <a:r>
              <a:t/>
            </a:r>
            <a:endParaRPr b="1" i="0" sz="1800" u="sng" cap="none" strike="noStrike">
              <a:solidFill>
                <a:srgbClr val="FF0000"/>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2012-08-03T06:16:52Z</dcterms:created>
  <dc:creator>Lacey</dc:creator>
</cp:coreProperties>
</file>